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2" r:id="rId6"/>
    <p:sldId id="261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CDF2"/>
    <a:srgbClr val="E6E6E6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6" autoAdjust="0"/>
    <p:restoredTop sz="94660"/>
  </p:normalViewPr>
  <p:slideViewPr>
    <p:cSldViewPr snapToGrid="0">
      <p:cViewPr varScale="1">
        <p:scale>
          <a:sx n="70" d="100"/>
          <a:sy n="70" d="100"/>
        </p:scale>
        <p:origin x="12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66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17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2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7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7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2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6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18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1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8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FACF9-B53A-427A-BA21-8D5EFA936257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B1C9C-347B-446B-9081-4D7D0C5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6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roiaecology.org/" TargetMode="External"/><Relationship Id="rId2" Type="http://schemas.openxmlformats.org/officeDocument/2006/relationships/hyperlink" Target="mailto:matthew.troia@utsa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2811438"/>
            <a:ext cx="77666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 smtClean="0"/>
              <a:t>Introduction to R Coding</a:t>
            </a:r>
          </a:p>
          <a:p>
            <a:r>
              <a:rPr lang="en-US" sz="3000" b="1" dirty="0" smtClean="0"/>
              <a:t>and Applications in Environmental Data Science</a:t>
            </a:r>
            <a:endParaRPr lang="en-US" sz="3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5051287"/>
            <a:ext cx="357777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Matt Troia, PhD</a:t>
            </a:r>
          </a:p>
          <a:p>
            <a:r>
              <a:rPr lang="en-US" sz="1600" dirty="0" smtClean="0"/>
              <a:t>Assistant Professor</a:t>
            </a:r>
          </a:p>
          <a:p>
            <a:r>
              <a:rPr lang="en-US" sz="1600" dirty="0" smtClean="0"/>
              <a:t>Department of Integrative Biology</a:t>
            </a:r>
          </a:p>
          <a:p>
            <a:r>
              <a:rPr lang="en-US" sz="1600" dirty="0" smtClean="0"/>
              <a:t>Fish Ecophysiology and Conservation Lab</a:t>
            </a:r>
          </a:p>
          <a:p>
            <a:r>
              <a:rPr lang="en-US" sz="1600" dirty="0" smtClean="0">
                <a:hlinkClick r:id="rId2"/>
              </a:rPr>
              <a:t>matthew.troia@utsa.edu</a:t>
            </a:r>
            <a:endParaRPr lang="en-US" sz="1600" dirty="0" smtClean="0"/>
          </a:p>
          <a:p>
            <a:r>
              <a:rPr lang="en-US" sz="1600" dirty="0" smtClean="0">
                <a:hlinkClick r:id="rId3"/>
              </a:rPr>
              <a:t>www.troiaecology.org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4446516" y="4332025"/>
            <a:ext cx="4643194" cy="233910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600" b="1" u="sng" dirty="0" smtClean="0">
                <a:solidFill>
                  <a:srgbClr val="0000CC"/>
                </a:solidFill>
              </a:rPr>
              <a:t>Today’s outline:</a:t>
            </a:r>
          </a:p>
          <a:p>
            <a:r>
              <a:rPr lang="en-US" sz="2000" b="1" dirty="0" smtClean="0">
                <a:solidFill>
                  <a:srgbClr val="0000CC"/>
                </a:solidFill>
              </a:rPr>
              <a:t>- Install R and R Studio</a:t>
            </a:r>
            <a:endParaRPr lang="en-US" sz="2000" dirty="0">
              <a:solidFill>
                <a:srgbClr val="0000CC"/>
              </a:solidFill>
            </a:endParaRPr>
          </a:p>
          <a:p>
            <a:r>
              <a:rPr lang="en-US" sz="2000" b="1" dirty="0" smtClean="0">
                <a:solidFill>
                  <a:srgbClr val="0000CC"/>
                </a:solidFill>
              </a:rPr>
              <a:t>- Download scripts, data from GitHub</a:t>
            </a:r>
          </a:p>
          <a:p>
            <a:r>
              <a:rPr lang="en-US" sz="2000" b="1" dirty="0" smtClean="0">
                <a:solidFill>
                  <a:srgbClr val="0000CC"/>
                </a:solidFill>
              </a:rPr>
              <a:t>- Script 1: R basics</a:t>
            </a:r>
          </a:p>
          <a:p>
            <a:r>
              <a:rPr lang="en-US" sz="2000" b="1" dirty="0" smtClean="0">
                <a:solidFill>
                  <a:srgbClr val="0000CC"/>
                </a:solidFill>
              </a:rPr>
              <a:t>- Script 2: Ecology example</a:t>
            </a:r>
          </a:p>
          <a:p>
            <a:r>
              <a:rPr lang="en-US" sz="2000" b="1" dirty="0" smtClean="0">
                <a:solidFill>
                  <a:srgbClr val="0000CC"/>
                </a:solidFill>
              </a:rPr>
              <a:t>- Script </a:t>
            </a:r>
            <a:r>
              <a:rPr lang="en-US" sz="2000" b="1" dirty="0" smtClean="0">
                <a:solidFill>
                  <a:srgbClr val="0000CC"/>
                </a:solidFill>
              </a:rPr>
              <a:t>3: Urban heat island </a:t>
            </a:r>
            <a:r>
              <a:rPr lang="en-US" sz="2000" b="1" dirty="0" smtClean="0">
                <a:solidFill>
                  <a:srgbClr val="0000CC"/>
                </a:solidFill>
              </a:rPr>
              <a:t>example</a:t>
            </a:r>
          </a:p>
          <a:p>
            <a:r>
              <a:rPr lang="en-US" sz="2000" b="1" dirty="0" smtClean="0">
                <a:solidFill>
                  <a:srgbClr val="0000CC"/>
                </a:solidFill>
              </a:rPr>
              <a:t>- Script 4: Bexar County land cover change</a:t>
            </a:r>
            <a:endParaRPr lang="en-US" sz="2000" b="1" dirty="0">
              <a:solidFill>
                <a:srgbClr val="0000CC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1"/>
            <a:ext cx="9144000" cy="2743200"/>
            <a:chOff x="0" y="1"/>
            <a:chExt cx="9144000" cy="2743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3148" t="21180" r="13298" b="34237"/>
            <a:stretch/>
          </p:blipFill>
          <p:spPr>
            <a:xfrm>
              <a:off x="0" y="1"/>
              <a:ext cx="9144000" cy="27432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4572000" y="1930400"/>
              <a:ext cx="1074057" cy="449943"/>
            </a:xfrm>
            <a:prstGeom prst="rect">
              <a:avLst/>
            </a:prstGeom>
            <a:solidFill>
              <a:srgbClr val="9ACD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0014" y="4322269"/>
            <a:ext cx="1458036" cy="14580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545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0"/>
            <a:ext cx="40244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2) Doubs </a:t>
            </a:r>
            <a:r>
              <a:rPr lang="en-US" sz="4000" b="1" dirty="0" smtClean="0"/>
              <a:t>fish data</a:t>
            </a:r>
            <a:endParaRPr lang="en-US" sz="4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4" y="243428"/>
            <a:ext cx="3510643" cy="23014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24474" y="2298628"/>
            <a:ext cx="10230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Hatch Magazine</a:t>
            </a:r>
            <a:endParaRPr lang="en-US" sz="1000" dirty="0"/>
          </a:p>
        </p:txBody>
      </p:sp>
      <p:pic>
        <p:nvPicPr>
          <p:cNvPr id="1026" name="Picture 2" descr="European eel (Anguilla anguilla) - Species Profi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474" y="2640867"/>
            <a:ext cx="3510643" cy="1958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369925" y="4338413"/>
            <a:ext cx="4651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USGS</a:t>
            </a:r>
            <a:endParaRPr lang="en-US" sz="1000" dirty="0"/>
          </a:p>
        </p:txBody>
      </p:sp>
      <p:pic>
        <p:nvPicPr>
          <p:cNvPr id="2050" name="Picture 2" descr="Doubs (rivière) - Vikidia, l'encyclopédie des 8-13 an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0" t="25445" r="948" b="500"/>
          <a:stretch/>
        </p:blipFill>
        <p:spPr bwMode="auto">
          <a:xfrm>
            <a:off x="152399" y="707884"/>
            <a:ext cx="5019676" cy="375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621924" y="707884"/>
            <a:ext cx="5501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vikedia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506" y="6067489"/>
            <a:ext cx="502505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dirty="0" err="1"/>
              <a:t>Verneaux</a:t>
            </a:r>
            <a:r>
              <a:rPr lang="fr-FR" sz="1400" dirty="0"/>
              <a:t>, J. (1973) Cours d'eau de Franche-Comté (Massif du Jura). Recherches écologiques sur le réseau hydrographique du Doubs. Essai de biotypologie. Thèse d'état, Besançon. 1–257.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b="36040"/>
          <a:stretch/>
        </p:blipFill>
        <p:spPr>
          <a:xfrm>
            <a:off x="5324473" y="4695167"/>
            <a:ext cx="3510643" cy="19959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196800" y="6437404"/>
            <a:ext cx="6383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Spotwild</a:t>
            </a:r>
            <a:endParaRPr 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25527" y="4461523"/>
            <a:ext cx="39090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- 30 sites</a:t>
            </a:r>
          </a:p>
          <a:p>
            <a:r>
              <a:rPr lang="en-US" sz="2400" dirty="0" smtClean="0"/>
              <a:t>- 27 species</a:t>
            </a:r>
          </a:p>
          <a:p>
            <a:r>
              <a:rPr lang="en-US" sz="2400" dirty="0" smtClean="0"/>
              <a:t>- 9 in-stream habitat variables</a:t>
            </a:r>
          </a:p>
          <a:p>
            <a:r>
              <a:rPr lang="en-US" sz="2400" dirty="0" smtClean="0"/>
              <a:t>- 4 geographic variables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7109115" y="231705"/>
            <a:ext cx="1741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Brown trout</a:t>
            </a:r>
            <a:endParaRPr lang="en-US" sz="24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92032" y="2633817"/>
            <a:ext cx="561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Eel</a:t>
            </a:r>
            <a:endParaRPr lang="en-US" sz="24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43121" y="4678994"/>
            <a:ext cx="1311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Bullhead</a:t>
            </a:r>
            <a:endParaRPr lang="en-US" sz="24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062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Urban heat island | World Meteorological Organiz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5" y="1783162"/>
            <a:ext cx="7874757" cy="317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0" y="0"/>
            <a:ext cx="47019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3) Urban </a:t>
            </a:r>
            <a:r>
              <a:rPr lang="en-US" sz="4000" b="1" dirty="0" smtClean="0"/>
              <a:t>heat islands</a:t>
            </a:r>
            <a:endParaRPr lang="en-US" sz="4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527" y="5403225"/>
            <a:ext cx="427963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- Temperature data from </a:t>
            </a:r>
            <a:r>
              <a:rPr lang="en-US" sz="2200" b="1" i="1" dirty="0" err="1" smtClean="0"/>
              <a:t>WorldClim</a:t>
            </a:r>
            <a:endParaRPr lang="en-US" sz="2200" b="1" i="1" dirty="0" smtClean="0"/>
          </a:p>
          <a:p>
            <a:r>
              <a:rPr lang="en-US" sz="2200" dirty="0" smtClean="0"/>
              <a:t>- Mapping and geospatial analysis </a:t>
            </a:r>
          </a:p>
          <a:p>
            <a:r>
              <a:rPr lang="en-US" sz="2200" dirty="0" smtClean="0"/>
              <a:t>with </a:t>
            </a:r>
            <a:r>
              <a:rPr lang="en-US" sz="2200" b="1" i="1" dirty="0" smtClean="0"/>
              <a:t>Terra</a:t>
            </a:r>
            <a:r>
              <a:rPr lang="en-US" sz="2200" dirty="0" smtClean="0"/>
              <a:t> R library</a:t>
            </a:r>
            <a:endParaRPr lang="en-US" sz="2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906" y="5239451"/>
            <a:ext cx="2838736" cy="14786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652" y="109184"/>
            <a:ext cx="3437515" cy="22928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731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0" y="0"/>
            <a:ext cx="46524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4) </a:t>
            </a:r>
            <a:r>
              <a:rPr lang="en-US" sz="4000" b="1" dirty="0" smtClean="0"/>
              <a:t>Land cover change</a:t>
            </a:r>
            <a:endParaRPr lang="en-US" sz="4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527" y="5403225"/>
            <a:ext cx="44378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- National Land Cover Dataset (NLCD)</a:t>
            </a:r>
          </a:p>
          <a:p>
            <a:r>
              <a:rPr lang="en-US" sz="2200" dirty="0" smtClean="0"/>
              <a:t>- 30-m raster data</a:t>
            </a:r>
            <a:r>
              <a:rPr lang="en-US" sz="2200" dirty="0"/>
              <a:t> (gridded cells)</a:t>
            </a:r>
            <a:endParaRPr lang="en-US" sz="2200" dirty="0" smtClean="0"/>
          </a:p>
          <a:p>
            <a:r>
              <a:rPr lang="en-US" sz="2200" dirty="0" smtClean="0"/>
              <a:t>- Every 2-3 years from 2001-2021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80" y="707886"/>
            <a:ext cx="7743530" cy="491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48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16366C5ECADB4485298904C3B06167" ma:contentTypeVersion="14" ma:contentTypeDescription="Create a new document." ma:contentTypeScope="" ma:versionID="930c7a8cde1cf7a573c21cf3459ef1ee">
  <xsd:schema xmlns:xsd="http://www.w3.org/2001/XMLSchema" xmlns:xs="http://www.w3.org/2001/XMLSchema" xmlns:p="http://schemas.microsoft.com/office/2006/metadata/properties" xmlns:ns3="cdcbbc24-cc3f-469f-b800-4c6b93d22b18" xmlns:ns4="da3d687a-66d5-413f-9f22-8fc148be0d2a" targetNamespace="http://schemas.microsoft.com/office/2006/metadata/properties" ma:root="true" ma:fieldsID="0e806cc11315e1708fd77b040f7d27de" ns3:_="" ns4:_="">
    <xsd:import namespace="cdcbbc24-cc3f-469f-b800-4c6b93d22b18"/>
    <xsd:import namespace="da3d687a-66d5-413f-9f22-8fc148be0d2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cbbc24-cc3f-469f-b800-4c6b93d22b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3d687a-66d5-413f-9f22-8fc148be0d2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F5D747-0206-4821-84D5-8934C3B3C3CE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cdcbbc24-cc3f-469f-b800-4c6b93d22b18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da3d687a-66d5-413f-9f22-8fc148be0d2a"/>
  </ds:schemaRefs>
</ds:datastoreItem>
</file>

<file path=customXml/itemProps2.xml><?xml version="1.0" encoding="utf-8"?>
<ds:datastoreItem xmlns:ds="http://schemas.openxmlformats.org/officeDocument/2006/customXml" ds:itemID="{2B9F91B4-7AE8-4160-A3E2-8ADD76E029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CFA701-515F-4ABA-87EF-5B4B6CC0A9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cbbc24-cc3f-469f-b800-4c6b93d22b18"/>
    <ds:schemaRef ds:uri="da3d687a-66d5-413f-9f22-8fc148be0d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</TotalTime>
  <Words>183</Words>
  <Application>Microsoft Office PowerPoint</Application>
  <PresentationFormat>On-screen Show (4:3)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Troia</dc:creator>
  <cp:lastModifiedBy>Matthew Troia</cp:lastModifiedBy>
  <cp:revision>66</cp:revision>
  <dcterms:created xsi:type="dcterms:W3CDTF">2022-03-26T14:24:52Z</dcterms:created>
  <dcterms:modified xsi:type="dcterms:W3CDTF">2023-10-27T22:00:34Z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0x010100B816366C5ECADB4485298904C3B06167</vt:lpwstr>
  </property>
</Properties>
</file>

<file path=docProps/thumbnail.jpeg>
</file>